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2135"/>
    <a:srgbClr val="5A5A5A"/>
    <a:srgbClr val="00B5B4"/>
    <a:srgbClr val="AD11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807" autoAdjust="0"/>
    <p:restoredTop sz="94660"/>
  </p:normalViewPr>
  <p:slideViewPr>
    <p:cSldViewPr snapToGrid="0">
      <p:cViewPr varScale="1">
        <p:scale>
          <a:sx n="75" d="100"/>
          <a:sy n="75" d="100"/>
        </p:scale>
        <p:origin x="103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E5175-5671-4980-BBD7-62C8061E2C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F2D61F3-3F55-499B-8E7E-030AA90BC9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BD86123-90B7-453D-9FE0-B6E4E1C21A8B}"/>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5" name="Footer Placeholder 4">
            <a:extLst>
              <a:ext uri="{FF2B5EF4-FFF2-40B4-BE49-F238E27FC236}">
                <a16:creationId xmlns:a16="http://schemas.microsoft.com/office/drawing/2014/main" id="{F1A04F0E-4DE8-4920-B333-22319A1FDA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920AC7-DCB5-435F-B250-EB730AF5ECBF}"/>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22920941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4E09A-C229-4C6A-BD3F-DA6D405844F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84317EF-67A0-41EA-A814-D8DBBAC5A1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2EE787-AD68-4235-B686-9CCAD356A1DF}"/>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5" name="Footer Placeholder 4">
            <a:extLst>
              <a:ext uri="{FF2B5EF4-FFF2-40B4-BE49-F238E27FC236}">
                <a16:creationId xmlns:a16="http://schemas.microsoft.com/office/drawing/2014/main" id="{20EE0633-F1C7-4076-9AAA-414FB31426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C5AB92-C165-4E5C-951E-8029044A55A6}"/>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18818191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36B4E6-784E-4B4D-AFD8-D9E797924E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AB18931-047C-49A2-83A2-976CAF9D73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03DED-03E8-4AFD-8837-4DD6BF1F213C}"/>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5" name="Footer Placeholder 4">
            <a:extLst>
              <a:ext uri="{FF2B5EF4-FFF2-40B4-BE49-F238E27FC236}">
                <a16:creationId xmlns:a16="http://schemas.microsoft.com/office/drawing/2014/main" id="{FF06845B-5FD1-4DC7-8A6D-189E66ADF0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12488C-8B54-4B1F-8447-9334145C8E14}"/>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3538903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0A76A-F386-4A80-98CE-4C1BAF05AD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A138C1-8EA7-456A-BBD9-1638CEAAC41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40530A-AAC6-45DF-BC88-59DC93849724}"/>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5" name="Footer Placeholder 4">
            <a:extLst>
              <a:ext uri="{FF2B5EF4-FFF2-40B4-BE49-F238E27FC236}">
                <a16:creationId xmlns:a16="http://schemas.microsoft.com/office/drawing/2014/main" id="{B25A5007-2A50-4B5E-96FA-9ED615950E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FBA9BEC-AA88-4AD2-9BBF-EC07C54546D4}"/>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3185876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540F5C-1ED6-4188-9E00-DE02975AE8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7C9A59-934B-4CE5-A82E-115AF8E483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F92B484-1DC3-467D-BEF0-BA3F0D485201}"/>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5" name="Footer Placeholder 4">
            <a:extLst>
              <a:ext uri="{FF2B5EF4-FFF2-40B4-BE49-F238E27FC236}">
                <a16:creationId xmlns:a16="http://schemas.microsoft.com/office/drawing/2014/main" id="{86BE78B4-F8E2-4ACF-BFE3-6631774489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0DE84C-FB24-4728-90CF-AEE458CAEF65}"/>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1739345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69E83-9261-4AB4-A0FB-B5860163D2B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B3F0F9-0299-4814-946D-E6068C706AF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75CF46-D50B-453E-9296-391E525B37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6AD274-AE32-4AE8-9139-4F74C400A79B}"/>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6" name="Footer Placeholder 5">
            <a:extLst>
              <a:ext uri="{FF2B5EF4-FFF2-40B4-BE49-F238E27FC236}">
                <a16:creationId xmlns:a16="http://schemas.microsoft.com/office/drawing/2014/main" id="{9E777993-EDAD-42E5-A90E-0A3A79E86F2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EDE637-1042-423A-9692-8CFAA2C8BBCC}"/>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508340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85F6E-48B5-4CBC-92E7-FA3565048DE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0DF54BF-058E-486D-8726-4615827A7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67853A2-FBFD-4332-AF79-4A2B4AA3B6A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2651B86-85A2-4DC4-B574-64E0F30C73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038DD0E-2814-4D68-BA6D-8EFB0724CA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65E2FC-5D2F-458D-A9AF-5FC4814CE47D}"/>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8" name="Footer Placeholder 7">
            <a:extLst>
              <a:ext uri="{FF2B5EF4-FFF2-40B4-BE49-F238E27FC236}">
                <a16:creationId xmlns:a16="http://schemas.microsoft.com/office/drawing/2014/main" id="{7A265A04-FE31-4EA0-BC25-8426AE0328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8AEDB6D-E298-4923-A4B5-A52AB81186CE}"/>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4077879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84986-C310-4F76-9856-3A4A8A632D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16389-D73B-4494-B6EA-068EA1848BF9}"/>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4" name="Footer Placeholder 3">
            <a:extLst>
              <a:ext uri="{FF2B5EF4-FFF2-40B4-BE49-F238E27FC236}">
                <a16:creationId xmlns:a16="http://schemas.microsoft.com/office/drawing/2014/main" id="{65B78697-74A0-4124-B105-4F881EBBDD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9E4F5CB-7107-463F-A73B-F1D3DA074E79}"/>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394010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1CCAE7-7528-4519-9EE9-CC5E1FBDC03A}"/>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3" name="Footer Placeholder 2">
            <a:extLst>
              <a:ext uri="{FF2B5EF4-FFF2-40B4-BE49-F238E27FC236}">
                <a16:creationId xmlns:a16="http://schemas.microsoft.com/office/drawing/2014/main" id="{9A75221A-6EB6-40BC-921A-EFEC505156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DF57C7-0FC2-4F50-9B04-485E8D7D664C}"/>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24892963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A9C4D-FE2F-41C8-BD98-5E50AF981E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177262-55D0-4D2F-9A0B-7166A308B2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3280BA-1F83-4E81-9442-858304BD92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1DE5C8-FA04-4773-A2F8-C01FD1C10264}"/>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6" name="Footer Placeholder 5">
            <a:extLst>
              <a:ext uri="{FF2B5EF4-FFF2-40B4-BE49-F238E27FC236}">
                <a16:creationId xmlns:a16="http://schemas.microsoft.com/office/drawing/2014/main" id="{9F3ADB31-1248-4972-920B-7FF12C88F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66D8F22-89DE-442D-9ECC-E1DF2C6F97C2}"/>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9314653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B72A2-F37E-461C-910C-3E6C2FDE0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B670041-6A80-4C51-B00D-617F21D88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3DF37DB-0485-4D38-94C3-5049A37D7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1103AB-436D-477D-9054-A2B4B9EE90E6}"/>
              </a:ext>
            </a:extLst>
          </p:cNvPr>
          <p:cNvSpPr>
            <a:spLocks noGrp="1"/>
          </p:cNvSpPr>
          <p:nvPr>
            <p:ph type="dt" sz="half" idx="10"/>
          </p:nvPr>
        </p:nvSpPr>
        <p:spPr/>
        <p:txBody>
          <a:bodyPr/>
          <a:lstStyle/>
          <a:p>
            <a:fld id="{2E56F604-A6B3-478B-AE97-C828DB7AC050}" type="datetimeFigureOut">
              <a:rPr lang="en-US" smtClean="0"/>
              <a:t>8/6/2024</a:t>
            </a:fld>
            <a:endParaRPr lang="en-US"/>
          </a:p>
        </p:txBody>
      </p:sp>
      <p:sp>
        <p:nvSpPr>
          <p:cNvPr id="6" name="Footer Placeholder 5">
            <a:extLst>
              <a:ext uri="{FF2B5EF4-FFF2-40B4-BE49-F238E27FC236}">
                <a16:creationId xmlns:a16="http://schemas.microsoft.com/office/drawing/2014/main" id="{FF993271-BE67-4570-A735-DD21ABF803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2779A3-125A-44F8-8805-D2910C816F03}"/>
              </a:ext>
            </a:extLst>
          </p:cNvPr>
          <p:cNvSpPr>
            <a:spLocks noGrp="1"/>
          </p:cNvSpPr>
          <p:nvPr>
            <p:ph type="sldNum" sz="quarter" idx="12"/>
          </p:nvPr>
        </p:nvSpPr>
        <p:spPr/>
        <p:txBody>
          <a:bodyPr/>
          <a:lstStyle/>
          <a:p>
            <a:fld id="{B370C053-7521-473B-994C-6B02B0C774C1}" type="slidenum">
              <a:rPr lang="en-US" smtClean="0"/>
              <a:t>‹#›</a:t>
            </a:fld>
            <a:endParaRPr lang="en-US"/>
          </a:p>
        </p:txBody>
      </p:sp>
    </p:spTree>
    <p:extLst>
      <p:ext uri="{BB962C8B-B14F-4D97-AF65-F5344CB8AC3E}">
        <p14:creationId xmlns:p14="http://schemas.microsoft.com/office/powerpoint/2010/main" val="1709779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C466EE1-309E-4C95-ACA5-7AC3F993386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2260AD3-DFC0-454B-9417-8D596CA7F7C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EAFBAD-E876-4F5B-8569-8F591F24CB5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6F604-A6B3-478B-AE97-C828DB7AC050}" type="datetimeFigureOut">
              <a:rPr lang="en-US" smtClean="0"/>
              <a:t>8/6/2024</a:t>
            </a:fld>
            <a:endParaRPr lang="en-US"/>
          </a:p>
        </p:txBody>
      </p:sp>
      <p:sp>
        <p:nvSpPr>
          <p:cNvPr id="5" name="Footer Placeholder 4">
            <a:extLst>
              <a:ext uri="{FF2B5EF4-FFF2-40B4-BE49-F238E27FC236}">
                <a16:creationId xmlns:a16="http://schemas.microsoft.com/office/drawing/2014/main" id="{B2E50389-701B-426F-8F04-6807D729A0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B930B4-1147-4150-BCCE-C001BF32F8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70C053-7521-473B-994C-6B02B0C774C1}" type="slidenum">
              <a:rPr lang="en-US" smtClean="0"/>
              <a:t>‹#›</a:t>
            </a:fld>
            <a:endParaRPr lang="en-US"/>
          </a:p>
        </p:txBody>
      </p:sp>
    </p:spTree>
    <p:extLst>
      <p:ext uri="{BB962C8B-B14F-4D97-AF65-F5344CB8AC3E}">
        <p14:creationId xmlns:p14="http://schemas.microsoft.com/office/powerpoint/2010/main" val="4244532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Box 4">
            <a:extLst>
              <a:ext uri="{FF2B5EF4-FFF2-40B4-BE49-F238E27FC236}">
                <a16:creationId xmlns:a16="http://schemas.microsoft.com/office/drawing/2014/main" id="{2D10FE1E-96C5-24C3-A6EF-6EAAE7B00F57}"/>
              </a:ext>
            </a:extLst>
          </p:cNvPr>
          <p:cNvSpPr txBox="1">
            <a:spLocks noChangeArrowheads="1"/>
          </p:cNvSpPr>
          <p:nvPr/>
        </p:nvSpPr>
        <p:spPr bwMode="auto">
          <a:xfrm>
            <a:off x="436880" y="1063373"/>
            <a:ext cx="10799533" cy="68238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121920" tIns="60960" rIns="121920" bIns="60960" numCol="1" anchor="t" anchorCtr="0" compatLnSpc="1">
            <a:prstTxWarp prst="textNoShape">
              <a:avLst/>
            </a:prstTxWarp>
          </a:bodyPr>
          <a:lstStyle/>
          <a:p>
            <a:pPr defTabSz="1219170" fontAlgn="base">
              <a:spcBef>
                <a:spcPct val="0"/>
              </a:spcBef>
              <a:spcAft>
                <a:spcPts val="1333"/>
              </a:spcAft>
            </a:pPr>
            <a:r>
              <a:rPr lang="en-US" altLang="en-US" sz="3200" dirty="0">
                <a:latin typeface="Georgia" panose="02040502050405020303" pitchFamily="18" charset="0"/>
                <a:cs typeface="Arial" pitchFamily="34" charset="0"/>
              </a:rPr>
              <a:t>Four planning areas</a:t>
            </a:r>
          </a:p>
        </p:txBody>
      </p:sp>
      <p:pic>
        <p:nvPicPr>
          <p:cNvPr id="18" name="Picture 17" descr="A picture containing logo&#10;&#10;Description automatically generated">
            <a:extLst>
              <a:ext uri="{FF2B5EF4-FFF2-40B4-BE49-F238E27FC236}">
                <a16:creationId xmlns:a16="http://schemas.microsoft.com/office/drawing/2014/main" id="{FE1B7E37-1317-0636-63BE-16927EFA2D25}"/>
              </a:ext>
            </a:extLst>
          </p:cNvPr>
          <p:cNvPicPr>
            <a:picLocks noChangeAspect="1"/>
          </p:cNvPicPr>
          <p:nvPr/>
        </p:nvPicPr>
        <p:blipFill rotWithShape="1">
          <a:blip r:embed="rId2" cstate="print">
            <a:extLst>
              <a:ext uri="{28A0092B-C50C-407E-A947-70E740481C1C}">
                <a14:useLocalDpi xmlns:a14="http://schemas.microsoft.com/office/drawing/2010/main"/>
              </a:ext>
            </a:extLst>
          </a:blip>
          <a:srcRect l="38394" t="19251" b="16965"/>
          <a:stretch/>
        </p:blipFill>
        <p:spPr>
          <a:xfrm>
            <a:off x="8443107" y="84278"/>
            <a:ext cx="3471104" cy="621154"/>
          </a:xfrm>
          <a:prstGeom prst="rect">
            <a:avLst/>
          </a:prstGeom>
        </p:spPr>
      </p:pic>
      <p:sp>
        <p:nvSpPr>
          <p:cNvPr id="19" name="Rectangle 18">
            <a:extLst>
              <a:ext uri="{FF2B5EF4-FFF2-40B4-BE49-F238E27FC236}">
                <a16:creationId xmlns:a16="http://schemas.microsoft.com/office/drawing/2014/main" id="{CEC76551-5D8E-E195-B5A9-CA0EEA007DB1}"/>
              </a:ext>
            </a:extLst>
          </p:cNvPr>
          <p:cNvSpPr/>
          <p:nvPr/>
        </p:nvSpPr>
        <p:spPr>
          <a:xfrm>
            <a:off x="529266" y="1797007"/>
            <a:ext cx="2699091" cy="526286"/>
          </a:xfrm>
          <a:prstGeom prst="rect">
            <a:avLst/>
          </a:prstGeom>
          <a:solidFill>
            <a:srgbClr val="AD112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Business owner planning &amp; advice</a:t>
            </a:r>
          </a:p>
        </p:txBody>
      </p:sp>
      <p:sp>
        <p:nvSpPr>
          <p:cNvPr id="28" name="TextBox 27">
            <a:extLst>
              <a:ext uri="{FF2B5EF4-FFF2-40B4-BE49-F238E27FC236}">
                <a16:creationId xmlns:a16="http://schemas.microsoft.com/office/drawing/2014/main" id="{89EF4F65-2055-B930-E101-5163F406E981}"/>
              </a:ext>
            </a:extLst>
          </p:cNvPr>
          <p:cNvSpPr txBox="1"/>
          <p:nvPr/>
        </p:nvSpPr>
        <p:spPr>
          <a:xfrm>
            <a:off x="458146" y="2398343"/>
            <a:ext cx="2699091" cy="3323987"/>
          </a:xfrm>
          <a:prstGeom prst="rect">
            <a:avLst/>
          </a:prstGeom>
          <a:noFill/>
          <a:ln>
            <a:noFill/>
          </a:ln>
        </p:spPr>
        <p:txBody>
          <a:bodyPr wrap="square" rtlCol="0">
            <a:spAutoFit/>
          </a:bodyPr>
          <a:lstStyle/>
          <a:p>
            <a:r>
              <a:rPr lang="en-US" sz="1050" dirty="0">
                <a:latin typeface="+mj-lt"/>
              </a:rPr>
              <a:t>There is no “one size fits all” approach to structuring and operating a successful business. Issues of capital structure, tax reduction and entity selection interact uniquely with your own goals and vision. The challenge is to develop a plan that maximizes your company’s value today – and tomorrow.</a:t>
            </a:r>
          </a:p>
          <a:p>
            <a:pPr marL="115888" indent="-115888">
              <a:buFont typeface="Arial" panose="020B0604020202020204" pitchFamily="34" charset="0"/>
              <a:buChar char="•"/>
            </a:pPr>
            <a:r>
              <a:rPr lang="en-US" sz="1050" b="1" dirty="0">
                <a:latin typeface="+mj-lt"/>
              </a:rPr>
              <a:t>Entity selection</a:t>
            </a:r>
          </a:p>
          <a:p>
            <a:pPr marL="115888" indent="-115888">
              <a:buFont typeface="Arial" panose="020B0604020202020204" pitchFamily="34" charset="0"/>
              <a:buChar char="•"/>
            </a:pPr>
            <a:r>
              <a:rPr lang="en-US" sz="1050" b="1" dirty="0">
                <a:latin typeface="+mj-lt"/>
              </a:rPr>
              <a:t>Business value estimate</a:t>
            </a:r>
          </a:p>
          <a:p>
            <a:pPr marL="115888" indent="-115888">
              <a:buFont typeface="Arial" panose="020B0604020202020204" pitchFamily="34" charset="0"/>
              <a:buChar char="•"/>
            </a:pPr>
            <a:r>
              <a:rPr lang="en-US" sz="1050" b="1" dirty="0">
                <a:latin typeface="+mj-lt"/>
              </a:rPr>
              <a:t>Marketability assessment</a:t>
            </a:r>
          </a:p>
          <a:p>
            <a:pPr marL="115888" indent="-115888">
              <a:buFont typeface="Arial" panose="020B0604020202020204" pitchFamily="34" charset="0"/>
              <a:buChar char="•"/>
            </a:pPr>
            <a:r>
              <a:rPr lang="en-US" sz="1050" b="1" dirty="0">
                <a:latin typeface="+mj-lt"/>
              </a:rPr>
              <a:t>Growth &amp; “shock absorber” capital</a:t>
            </a:r>
          </a:p>
          <a:p>
            <a:pPr marL="115888" indent="-115888">
              <a:buFont typeface="Arial" panose="020B0604020202020204" pitchFamily="34" charset="0"/>
              <a:buChar char="•"/>
            </a:pPr>
            <a:r>
              <a:rPr lang="en-US" sz="1050" b="1" dirty="0">
                <a:latin typeface="+mj-lt"/>
              </a:rPr>
              <a:t>Asset protection</a:t>
            </a:r>
          </a:p>
          <a:p>
            <a:pPr marL="115888" indent="-115888">
              <a:buFont typeface="Arial" panose="020B0604020202020204" pitchFamily="34" charset="0"/>
              <a:buChar char="•"/>
            </a:pPr>
            <a:r>
              <a:rPr lang="en-US" sz="1050" b="1" dirty="0">
                <a:latin typeface="+mj-lt"/>
              </a:rPr>
              <a:t>Tax minimization</a:t>
            </a:r>
          </a:p>
          <a:p>
            <a:pPr marL="115888" indent="-115888">
              <a:buFont typeface="Arial" panose="020B0604020202020204" pitchFamily="34" charset="0"/>
              <a:buChar char="•"/>
            </a:pPr>
            <a:r>
              <a:rPr lang="en-US" sz="1050" b="1" dirty="0">
                <a:latin typeface="+mj-lt"/>
              </a:rPr>
              <a:t>Working capital</a:t>
            </a:r>
          </a:p>
          <a:p>
            <a:pPr marL="115888" indent="-115888">
              <a:buFont typeface="Arial" panose="020B0604020202020204" pitchFamily="34" charset="0"/>
              <a:buChar char="•"/>
            </a:pPr>
            <a:r>
              <a:rPr lang="en-US" sz="1050" b="1" dirty="0">
                <a:latin typeface="+mj-lt"/>
              </a:rPr>
              <a:t>Financial leverage</a:t>
            </a:r>
          </a:p>
          <a:p>
            <a:pPr marL="115888" indent="-115888">
              <a:buFont typeface="Arial" panose="020B0604020202020204" pitchFamily="34" charset="0"/>
              <a:buChar char="•"/>
            </a:pPr>
            <a:r>
              <a:rPr lang="en-US" sz="1050" b="1" dirty="0">
                <a:latin typeface="+mj-lt"/>
              </a:rPr>
              <a:t>Entity/Tax structure</a:t>
            </a:r>
          </a:p>
          <a:p>
            <a:pPr marL="115888" indent="-115888">
              <a:buFont typeface="Arial" panose="020B0604020202020204" pitchFamily="34" charset="0"/>
              <a:buChar char="•"/>
            </a:pPr>
            <a:r>
              <a:rPr lang="en-US" sz="1050" b="1" dirty="0">
                <a:latin typeface="+mj-lt"/>
              </a:rPr>
              <a:t>Opportunity for growth, risk in industry, barrier to entry</a:t>
            </a:r>
          </a:p>
          <a:p>
            <a:pPr marL="115888" indent="-115888">
              <a:buFont typeface="Arial" panose="020B0604020202020204" pitchFamily="34" charset="0"/>
              <a:buChar char="•"/>
            </a:pPr>
            <a:r>
              <a:rPr lang="en-US" sz="1050" b="1" dirty="0">
                <a:latin typeface="+mj-lt"/>
              </a:rPr>
              <a:t>Risk management</a:t>
            </a:r>
          </a:p>
          <a:p>
            <a:pPr marL="115888" indent="-115888">
              <a:buFont typeface="Arial" panose="020B0604020202020204" pitchFamily="34" charset="0"/>
              <a:buChar char="•"/>
            </a:pPr>
            <a:r>
              <a:rPr lang="en-US" sz="1050" b="1" dirty="0">
                <a:latin typeface="+mj-lt"/>
              </a:rPr>
              <a:t>Bridge to personal financial plan</a:t>
            </a:r>
          </a:p>
        </p:txBody>
      </p:sp>
      <p:sp>
        <p:nvSpPr>
          <p:cNvPr id="29" name="TextBox 28">
            <a:extLst>
              <a:ext uri="{FF2B5EF4-FFF2-40B4-BE49-F238E27FC236}">
                <a16:creationId xmlns:a16="http://schemas.microsoft.com/office/drawing/2014/main" id="{C609CB26-125D-168B-C7B6-82ED7A2B3328}"/>
              </a:ext>
            </a:extLst>
          </p:cNvPr>
          <p:cNvSpPr txBox="1"/>
          <p:nvPr/>
        </p:nvSpPr>
        <p:spPr>
          <a:xfrm>
            <a:off x="3345705" y="2398343"/>
            <a:ext cx="2699091" cy="3000821"/>
          </a:xfrm>
          <a:prstGeom prst="rect">
            <a:avLst/>
          </a:prstGeom>
          <a:noFill/>
          <a:ln>
            <a:noFill/>
          </a:ln>
        </p:spPr>
        <p:txBody>
          <a:bodyPr wrap="square" rtlCol="0">
            <a:spAutoFit/>
          </a:bodyPr>
          <a:lstStyle/>
          <a:p>
            <a:r>
              <a:rPr lang="en-US" sz="1050" dirty="0">
                <a:latin typeface="+mj-lt"/>
              </a:rPr>
              <a:t>Compensation is more than just a paycheck. Together, we’ll explore the wide variety </a:t>
            </a:r>
            <a:br>
              <a:rPr lang="en-US" sz="1050" dirty="0">
                <a:latin typeface="+mj-lt"/>
              </a:rPr>
            </a:br>
            <a:r>
              <a:rPr lang="en-US" sz="1050" dirty="0">
                <a:latin typeface="+mj-lt"/>
              </a:rPr>
              <a:t>of taxable, non-taxable and deferred compensation plans available for key non-owner executives and managers. Ultimately, the right plan can help attract and retain </a:t>
            </a:r>
            <a:br>
              <a:rPr lang="en-US" sz="1050" dirty="0">
                <a:latin typeface="+mj-lt"/>
              </a:rPr>
            </a:br>
            <a:r>
              <a:rPr lang="en-US" sz="1050" dirty="0">
                <a:latin typeface="+mj-lt"/>
              </a:rPr>
              <a:t>top talent, increase business value and </a:t>
            </a:r>
            <a:br>
              <a:rPr lang="en-US" sz="1050" dirty="0">
                <a:latin typeface="+mj-lt"/>
              </a:rPr>
            </a:br>
            <a:r>
              <a:rPr lang="en-US" sz="1050" dirty="0">
                <a:latin typeface="+mj-lt"/>
              </a:rPr>
              <a:t>ensure business continuity.</a:t>
            </a:r>
          </a:p>
          <a:p>
            <a:pPr marL="115888" indent="-115888">
              <a:buFont typeface="Arial" panose="020B0604020202020204" pitchFamily="34" charset="0"/>
              <a:buChar char="•"/>
            </a:pPr>
            <a:r>
              <a:rPr lang="en-US" sz="1050" b="1" dirty="0">
                <a:latin typeface="+mj-lt"/>
              </a:rPr>
              <a:t>Long-term performance awards</a:t>
            </a:r>
          </a:p>
          <a:p>
            <a:pPr marL="115888" indent="-115888">
              <a:buFont typeface="Arial" panose="020B0604020202020204" pitchFamily="34" charset="0"/>
              <a:buChar char="•"/>
            </a:pPr>
            <a:r>
              <a:rPr lang="en-US" sz="1050" b="1" dirty="0">
                <a:latin typeface="+mj-lt"/>
              </a:rPr>
              <a:t>Key employee protection</a:t>
            </a:r>
          </a:p>
          <a:p>
            <a:pPr marL="115888" indent="-115888">
              <a:buFont typeface="Arial" panose="020B0604020202020204" pitchFamily="34" charset="0"/>
              <a:buChar char="•"/>
            </a:pPr>
            <a:r>
              <a:rPr lang="en-US" sz="1050" b="1" dirty="0">
                <a:latin typeface="+mj-lt"/>
              </a:rPr>
              <a:t>Corporate benefits</a:t>
            </a:r>
          </a:p>
          <a:p>
            <a:pPr marL="115888" indent="-115888">
              <a:buFont typeface="Arial" panose="020B0604020202020204" pitchFamily="34" charset="0"/>
              <a:buChar char="•"/>
            </a:pPr>
            <a:r>
              <a:rPr lang="en-US" sz="1050" b="1" dirty="0">
                <a:latin typeface="+mj-lt"/>
              </a:rPr>
              <a:t>Owner’s protection</a:t>
            </a:r>
          </a:p>
          <a:p>
            <a:pPr marL="115888" indent="-115888">
              <a:buFont typeface="Arial" panose="020B0604020202020204" pitchFamily="34" charset="0"/>
              <a:buChar char="•"/>
            </a:pPr>
            <a:r>
              <a:rPr lang="en-US" sz="1050" b="1" dirty="0">
                <a:latin typeface="+mj-lt"/>
              </a:rPr>
              <a:t>Synthetic equity compensation</a:t>
            </a:r>
          </a:p>
          <a:p>
            <a:pPr marL="115888" indent="-115888">
              <a:buFont typeface="Arial" panose="020B0604020202020204" pitchFamily="34" charset="0"/>
              <a:buChar char="•"/>
            </a:pPr>
            <a:r>
              <a:rPr lang="en-US" sz="1050" b="1" dirty="0">
                <a:latin typeface="+mj-lt"/>
              </a:rPr>
              <a:t>Non-qualified deferred compensation</a:t>
            </a:r>
          </a:p>
          <a:p>
            <a:pPr marL="115888" indent="-115888">
              <a:buFont typeface="Arial" panose="020B0604020202020204" pitchFamily="34" charset="0"/>
              <a:buChar char="•"/>
            </a:pPr>
            <a:r>
              <a:rPr lang="en-US" sz="1050" b="1" dirty="0">
                <a:latin typeface="+mj-lt"/>
              </a:rPr>
              <a:t>Corporate owned life insurance/CPR corporate policy review</a:t>
            </a:r>
          </a:p>
          <a:p>
            <a:pPr marL="115888" indent="-115888">
              <a:buFont typeface="Arial" panose="020B0604020202020204" pitchFamily="34" charset="0"/>
              <a:buChar char="•"/>
            </a:pPr>
            <a:r>
              <a:rPr lang="en-US" sz="1050" b="1" dirty="0">
                <a:latin typeface="+mj-lt"/>
              </a:rPr>
              <a:t>Optimize qualified plans/pension</a:t>
            </a:r>
          </a:p>
          <a:p>
            <a:pPr marL="115888" indent="-115888">
              <a:buFont typeface="Arial" panose="020B0604020202020204" pitchFamily="34" charset="0"/>
              <a:buChar char="•"/>
            </a:pPr>
            <a:r>
              <a:rPr lang="en-US" sz="1050" b="1" dirty="0">
                <a:latin typeface="+mj-lt"/>
              </a:rPr>
              <a:t>1035 exchanges</a:t>
            </a:r>
          </a:p>
        </p:txBody>
      </p:sp>
      <p:sp>
        <p:nvSpPr>
          <p:cNvPr id="30" name="TextBox 29">
            <a:extLst>
              <a:ext uri="{FF2B5EF4-FFF2-40B4-BE49-F238E27FC236}">
                <a16:creationId xmlns:a16="http://schemas.microsoft.com/office/drawing/2014/main" id="{DB4A8836-9569-0FEC-CB4A-39DCEC7CFD66}"/>
              </a:ext>
            </a:extLst>
          </p:cNvPr>
          <p:cNvSpPr txBox="1"/>
          <p:nvPr/>
        </p:nvSpPr>
        <p:spPr>
          <a:xfrm>
            <a:off x="6230285" y="2404593"/>
            <a:ext cx="2630797" cy="3970318"/>
          </a:xfrm>
          <a:prstGeom prst="rect">
            <a:avLst/>
          </a:prstGeom>
          <a:noFill/>
          <a:ln>
            <a:noFill/>
          </a:ln>
        </p:spPr>
        <p:txBody>
          <a:bodyPr wrap="square" rtlCol="0">
            <a:spAutoFit/>
          </a:bodyPr>
          <a:lstStyle/>
          <a:p>
            <a:r>
              <a:rPr lang="en-US" sz="1050" dirty="0">
                <a:latin typeface="+mj-lt"/>
              </a:rPr>
              <a:t>Owning a successful business is not an end – it’s a means to an end. We’ll work with you to protect, preserve and create a strategy to capitalize on the wealth you’ve built in your business, while transitioning ownership and management control - on your terms.</a:t>
            </a:r>
          </a:p>
          <a:p>
            <a:pPr marL="115888" indent="-115888">
              <a:buFont typeface="Arial" panose="020B0604020202020204" pitchFamily="34" charset="0"/>
              <a:buChar char="•"/>
            </a:pPr>
            <a:r>
              <a:rPr lang="en-US" sz="1050" b="1" dirty="0">
                <a:latin typeface="+mj-lt"/>
              </a:rPr>
              <a:t>Exit readiness – you, your business, </a:t>
            </a:r>
            <a:br>
              <a:rPr lang="en-US" sz="1050" b="1" dirty="0">
                <a:latin typeface="+mj-lt"/>
              </a:rPr>
            </a:br>
            <a:r>
              <a:rPr lang="en-US" sz="1050" b="1" dirty="0">
                <a:latin typeface="+mj-lt"/>
              </a:rPr>
              <a:t>the market</a:t>
            </a:r>
          </a:p>
          <a:p>
            <a:pPr marL="115888" indent="-115888">
              <a:buFont typeface="Arial" panose="020B0604020202020204" pitchFamily="34" charset="0"/>
              <a:buChar char="•"/>
            </a:pPr>
            <a:r>
              <a:rPr lang="en-US" sz="1050" b="1" dirty="0">
                <a:latin typeface="+mj-lt"/>
              </a:rPr>
              <a:t>Business Exit Readiness Index measures your mental and financial readiness to embark on a transition plan</a:t>
            </a:r>
          </a:p>
          <a:p>
            <a:pPr marL="115888" indent="-115888">
              <a:buFont typeface="Arial" panose="020B0604020202020204" pitchFamily="34" charset="0"/>
              <a:buChar char="•"/>
            </a:pPr>
            <a:r>
              <a:rPr lang="en-US" sz="1050" b="1" dirty="0">
                <a:latin typeface="+mj-lt"/>
              </a:rPr>
              <a:t>Owner Dependency Index measures how dependent your business is on you</a:t>
            </a:r>
          </a:p>
          <a:p>
            <a:pPr marL="115888" indent="-115888">
              <a:buFont typeface="Arial" panose="020B0604020202020204" pitchFamily="34" charset="0"/>
              <a:buChar char="•"/>
            </a:pPr>
            <a:r>
              <a:rPr lang="en-US" sz="1050" b="1" dirty="0">
                <a:latin typeface="+mj-lt"/>
              </a:rPr>
              <a:t>Buy-Sell analysis</a:t>
            </a:r>
          </a:p>
          <a:p>
            <a:pPr marL="115888" indent="-115888">
              <a:buFont typeface="Arial" panose="020B0604020202020204" pitchFamily="34" charset="0"/>
              <a:buChar char="•"/>
            </a:pPr>
            <a:r>
              <a:rPr lang="en-US" sz="1050" b="1" dirty="0">
                <a:latin typeface="+mj-lt"/>
              </a:rPr>
              <a:t>Mergers/acquisitions &amp; capital raising*</a:t>
            </a:r>
          </a:p>
          <a:p>
            <a:pPr marL="115888" indent="-115888">
              <a:buFont typeface="Arial" panose="020B0604020202020204" pitchFamily="34" charset="0"/>
              <a:buChar char="•"/>
            </a:pPr>
            <a:r>
              <a:rPr lang="en-US" sz="1050" b="1" dirty="0">
                <a:latin typeface="+mj-lt"/>
              </a:rPr>
              <a:t>ESOP and other non-traditional alternatives</a:t>
            </a:r>
          </a:p>
          <a:p>
            <a:pPr marL="115888" indent="-115888">
              <a:buFont typeface="Arial" panose="020B0604020202020204" pitchFamily="34" charset="0"/>
              <a:buChar char="•"/>
            </a:pPr>
            <a:r>
              <a:rPr lang="en-US" sz="1050" b="1" dirty="0">
                <a:latin typeface="+mj-lt"/>
              </a:rPr>
              <a:t>Cash flow and buyout capital*</a:t>
            </a:r>
          </a:p>
          <a:p>
            <a:pPr marL="115888" indent="-115888">
              <a:buFont typeface="Arial" panose="020B0604020202020204" pitchFamily="34" charset="0"/>
              <a:buChar char="•"/>
            </a:pPr>
            <a:r>
              <a:rPr lang="en-US" sz="1050" b="1" dirty="0">
                <a:latin typeface="+mj-lt"/>
              </a:rPr>
              <a:t>Estate planning &amp; family transfers</a:t>
            </a:r>
          </a:p>
          <a:p>
            <a:pPr marL="115888" indent="-115888">
              <a:buFont typeface="Arial" panose="020B0604020202020204" pitchFamily="34" charset="0"/>
              <a:buChar char="•"/>
            </a:pPr>
            <a:r>
              <a:rPr lang="en-US" sz="1050" b="1" dirty="0">
                <a:latin typeface="+mj-lt"/>
              </a:rPr>
              <a:t>Sales to outside parties &amp; IPO*</a:t>
            </a:r>
          </a:p>
          <a:p>
            <a:pPr marL="115888" indent="-115888">
              <a:buFont typeface="Arial" panose="020B0604020202020204" pitchFamily="34" charset="0"/>
              <a:buChar char="•"/>
            </a:pPr>
            <a:r>
              <a:rPr lang="en-US" sz="1050" b="1" dirty="0">
                <a:latin typeface="+mj-lt"/>
              </a:rPr>
              <a:t>Bench strength for internal succession</a:t>
            </a:r>
          </a:p>
          <a:p>
            <a:pPr marL="115888" indent="-115888">
              <a:buFont typeface="Arial" panose="020B0604020202020204" pitchFamily="34" charset="0"/>
              <a:buChar char="•"/>
            </a:pPr>
            <a:r>
              <a:rPr lang="en-US" sz="1050" b="1" dirty="0">
                <a:latin typeface="+mj-lt"/>
              </a:rPr>
              <a:t>Equalization – children not in business</a:t>
            </a:r>
          </a:p>
          <a:p>
            <a:pPr marL="115888" indent="-115888">
              <a:buFont typeface="Arial" panose="020B0604020202020204" pitchFamily="34" charset="0"/>
              <a:buChar char="•"/>
            </a:pPr>
            <a:r>
              <a:rPr lang="en-US" sz="1050" b="1" dirty="0">
                <a:latin typeface="+mj-lt"/>
              </a:rPr>
              <a:t>The value gap</a:t>
            </a:r>
          </a:p>
          <a:p>
            <a:pPr marL="115888" indent="-115888">
              <a:buFont typeface="Arial" panose="020B0604020202020204" pitchFamily="34" charset="0"/>
              <a:buChar char="•"/>
            </a:pPr>
            <a:r>
              <a:rPr lang="en-US" sz="1050" b="1" dirty="0">
                <a:latin typeface="+mj-lt"/>
              </a:rPr>
              <a:t>Management succession/MBO</a:t>
            </a:r>
          </a:p>
          <a:p>
            <a:pPr marL="115888" indent="-115888">
              <a:buFont typeface="Arial" panose="020B0604020202020204" pitchFamily="34" charset="0"/>
              <a:buChar char="•"/>
            </a:pPr>
            <a:r>
              <a:rPr lang="en-US" sz="1050" b="1" dirty="0">
                <a:latin typeface="+mj-lt"/>
              </a:rPr>
              <a:t>1031 exchanges</a:t>
            </a:r>
          </a:p>
        </p:txBody>
      </p:sp>
      <p:sp>
        <p:nvSpPr>
          <p:cNvPr id="31" name="TextBox 30">
            <a:extLst>
              <a:ext uri="{FF2B5EF4-FFF2-40B4-BE49-F238E27FC236}">
                <a16:creationId xmlns:a16="http://schemas.microsoft.com/office/drawing/2014/main" id="{CF8206B0-1820-453C-7E50-45EAD88D5150}"/>
              </a:ext>
            </a:extLst>
          </p:cNvPr>
          <p:cNvSpPr txBox="1"/>
          <p:nvPr/>
        </p:nvSpPr>
        <p:spPr>
          <a:xfrm>
            <a:off x="9124323" y="2398343"/>
            <a:ext cx="2630797" cy="2354491"/>
          </a:xfrm>
          <a:prstGeom prst="rect">
            <a:avLst/>
          </a:prstGeom>
          <a:noFill/>
          <a:ln>
            <a:noFill/>
          </a:ln>
        </p:spPr>
        <p:txBody>
          <a:bodyPr wrap="square" rtlCol="0">
            <a:spAutoFit/>
          </a:bodyPr>
          <a:lstStyle/>
          <a:p>
            <a:r>
              <a:rPr lang="en-US" sz="1050" dirty="0">
                <a:latin typeface="+mj-lt"/>
              </a:rPr>
              <a:t>Implementing a retirement plan for your business can be uncharted territory. We’ll guide you in selecting and implementing a tax-effective retirement plan that benefits both owners and employees while complying with increasingly complex regulations.</a:t>
            </a:r>
          </a:p>
          <a:p>
            <a:pPr marL="115888" indent="-115888">
              <a:buFont typeface="Arial" panose="020B0604020202020204" pitchFamily="34" charset="0"/>
              <a:buChar char="•"/>
            </a:pPr>
            <a:r>
              <a:rPr lang="en-US" sz="1050" b="1" dirty="0">
                <a:latin typeface="+mj-lt"/>
              </a:rPr>
              <a:t>401(k) plans</a:t>
            </a:r>
          </a:p>
          <a:p>
            <a:pPr marL="115888" indent="-115888">
              <a:buFont typeface="Arial" panose="020B0604020202020204" pitchFamily="34" charset="0"/>
              <a:buChar char="•"/>
            </a:pPr>
            <a:r>
              <a:rPr lang="en-US" sz="1050" b="1" dirty="0">
                <a:latin typeface="+mj-lt"/>
              </a:rPr>
              <a:t>Defined benefit plans</a:t>
            </a:r>
          </a:p>
          <a:p>
            <a:pPr marL="115888" indent="-115888">
              <a:buFont typeface="Arial" panose="020B0604020202020204" pitchFamily="34" charset="0"/>
              <a:buChar char="•"/>
            </a:pPr>
            <a:r>
              <a:rPr lang="en-US" sz="1050" b="1" dirty="0">
                <a:latin typeface="+mj-lt"/>
              </a:rPr>
              <a:t>Profit sharing</a:t>
            </a:r>
          </a:p>
          <a:p>
            <a:pPr marL="115888" indent="-115888">
              <a:buFont typeface="Arial" panose="020B0604020202020204" pitchFamily="34" charset="0"/>
              <a:buChar char="•"/>
            </a:pPr>
            <a:r>
              <a:rPr lang="en-US" sz="1050" b="1" dirty="0">
                <a:latin typeface="+mj-lt"/>
              </a:rPr>
              <a:t>Retirement income analysis/value gap</a:t>
            </a:r>
          </a:p>
          <a:p>
            <a:pPr marL="115888" indent="-115888">
              <a:buFont typeface="Arial" panose="020B0604020202020204" pitchFamily="34" charset="0"/>
              <a:buChar char="•"/>
            </a:pPr>
            <a:r>
              <a:rPr lang="en-US" sz="1050" b="1" dirty="0">
                <a:latin typeface="+mj-lt"/>
              </a:rPr>
              <a:t>Pension plans</a:t>
            </a:r>
          </a:p>
          <a:p>
            <a:pPr marL="115888" indent="-115888">
              <a:buFont typeface="Arial" panose="020B0604020202020204" pitchFamily="34" charset="0"/>
              <a:buChar char="•"/>
            </a:pPr>
            <a:r>
              <a:rPr lang="en-US" sz="1050" b="1" dirty="0">
                <a:latin typeface="+mj-lt"/>
              </a:rPr>
              <a:t>Health care reform – health benefits</a:t>
            </a:r>
          </a:p>
          <a:p>
            <a:pPr marL="115888" indent="-115888">
              <a:buFont typeface="Arial" panose="020B0604020202020204" pitchFamily="34" charset="0"/>
              <a:buChar char="•"/>
            </a:pPr>
            <a:r>
              <a:rPr lang="en-US" sz="1050" b="1" dirty="0">
                <a:latin typeface="+mj-lt"/>
              </a:rPr>
              <a:t>Long-term care</a:t>
            </a:r>
          </a:p>
          <a:p>
            <a:pPr marL="115888" indent="-115888">
              <a:buFont typeface="Arial" panose="020B0604020202020204" pitchFamily="34" charset="0"/>
              <a:buChar char="•"/>
            </a:pPr>
            <a:r>
              <a:rPr lang="en-US" sz="1050" b="1" dirty="0">
                <a:latin typeface="+mj-lt"/>
              </a:rPr>
              <a:t>Disability income</a:t>
            </a:r>
          </a:p>
        </p:txBody>
      </p:sp>
      <p:sp>
        <p:nvSpPr>
          <p:cNvPr id="35" name="TextBox 34">
            <a:extLst>
              <a:ext uri="{FF2B5EF4-FFF2-40B4-BE49-F238E27FC236}">
                <a16:creationId xmlns:a16="http://schemas.microsoft.com/office/drawing/2014/main" id="{8F8B4E99-37E3-8E77-EBA1-F4A89D40DB42}"/>
              </a:ext>
            </a:extLst>
          </p:cNvPr>
          <p:cNvSpPr txBox="1"/>
          <p:nvPr/>
        </p:nvSpPr>
        <p:spPr>
          <a:xfrm>
            <a:off x="436880" y="5825163"/>
            <a:ext cx="4014240" cy="230832"/>
          </a:xfrm>
          <a:prstGeom prst="rect">
            <a:avLst/>
          </a:prstGeom>
          <a:noFill/>
        </p:spPr>
        <p:txBody>
          <a:bodyPr wrap="square" rtlCol="0">
            <a:spAutoFit/>
          </a:bodyPr>
          <a:lstStyle/>
          <a:p>
            <a:r>
              <a:rPr lang="en-US" sz="900" dirty="0">
                <a:effectLst/>
                <a:latin typeface="Calibri" panose="020F0502020204030204" pitchFamily="34" charset="0"/>
                <a:ea typeface="Calibri" panose="020F0502020204030204" pitchFamily="34" charset="0"/>
              </a:rPr>
              <a:t>*Offered through Equity Strategies Group and its 3rd party unaffiliated resources.</a:t>
            </a:r>
            <a:endParaRPr lang="en-US" sz="900" dirty="0"/>
          </a:p>
        </p:txBody>
      </p:sp>
      <p:sp>
        <p:nvSpPr>
          <p:cNvPr id="36" name="Rectangle 35">
            <a:extLst>
              <a:ext uri="{FF2B5EF4-FFF2-40B4-BE49-F238E27FC236}">
                <a16:creationId xmlns:a16="http://schemas.microsoft.com/office/drawing/2014/main" id="{029E83E4-E272-0720-8716-6228D57DE736}"/>
              </a:ext>
            </a:extLst>
          </p:cNvPr>
          <p:cNvSpPr/>
          <p:nvPr/>
        </p:nvSpPr>
        <p:spPr>
          <a:xfrm>
            <a:off x="9215120" y="1797007"/>
            <a:ext cx="2699091" cy="526286"/>
          </a:xfrm>
          <a:prstGeom prst="rect">
            <a:avLst/>
          </a:prstGeom>
          <a:solidFill>
            <a:srgbClr val="7621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Corporate retirement plans </a:t>
            </a:r>
            <a:br>
              <a:rPr lang="en-US" sz="1400" dirty="0"/>
            </a:br>
            <a:r>
              <a:rPr lang="en-US" sz="1400" dirty="0"/>
              <a:t>&amp; benefits</a:t>
            </a:r>
          </a:p>
        </p:txBody>
      </p:sp>
      <p:sp>
        <p:nvSpPr>
          <p:cNvPr id="37" name="Rectangle 36">
            <a:extLst>
              <a:ext uri="{FF2B5EF4-FFF2-40B4-BE49-F238E27FC236}">
                <a16:creationId xmlns:a16="http://schemas.microsoft.com/office/drawing/2014/main" id="{0B4BE67A-A3F7-1D5D-A762-802A9BDCA14D}"/>
              </a:ext>
            </a:extLst>
          </p:cNvPr>
          <p:cNvSpPr/>
          <p:nvPr/>
        </p:nvSpPr>
        <p:spPr>
          <a:xfrm>
            <a:off x="6313844" y="1797007"/>
            <a:ext cx="2699091" cy="526286"/>
          </a:xfrm>
          <a:prstGeom prst="rect">
            <a:avLst/>
          </a:prstGeom>
          <a:solidFill>
            <a:srgbClr val="5A5A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Exit &amp; succession planning</a:t>
            </a:r>
          </a:p>
        </p:txBody>
      </p:sp>
      <p:sp>
        <p:nvSpPr>
          <p:cNvPr id="38" name="Rectangle 37">
            <a:extLst>
              <a:ext uri="{FF2B5EF4-FFF2-40B4-BE49-F238E27FC236}">
                <a16:creationId xmlns:a16="http://schemas.microsoft.com/office/drawing/2014/main" id="{8304EF63-D324-8DAA-7E79-3E9371CFC8BB}"/>
              </a:ext>
            </a:extLst>
          </p:cNvPr>
          <p:cNvSpPr/>
          <p:nvPr/>
        </p:nvSpPr>
        <p:spPr>
          <a:xfrm>
            <a:off x="3437145" y="1797007"/>
            <a:ext cx="2699091" cy="526286"/>
          </a:xfrm>
          <a:prstGeom prst="rect">
            <a:avLst/>
          </a:prstGeom>
          <a:solidFill>
            <a:srgbClr val="00B5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Executive compensation</a:t>
            </a:r>
          </a:p>
        </p:txBody>
      </p:sp>
      <p:pic>
        <p:nvPicPr>
          <p:cNvPr id="4" name="Picture Placeholder 4" descr="A blue and black logo&#10;&#10;Description automatically generated">
            <a:extLst>
              <a:ext uri="{FF2B5EF4-FFF2-40B4-BE49-F238E27FC236}">
                <a16:creationId xmlns:a16="http://schemas.microsoft.com/office/drawing/2014/main" id="{44AD8A3E-A5FA-C7D2-06B8-6D04B0D05422}"/>
              </a:ext>
            </a:extLst>
          </p:cNvPr>
          <p:cNvPicPr>
            <a:picLocks noChangeAspect="1"/>
          </p:cNvPicPr>
          <p:nvPr/>
        </p:nvPicPr>
        <p:blipFill rotWithShape="1">
          <a:blip r:embed="rId3">
            <a:extLst>
              <a:ext uri="{28A0092B-C50C-407E-A947-70E740481C1C}">
                <a14:useLocalDpi xmlns:a14="http://schemas.microsoft.com/office/drawing/2010/main" val="0"/>
              </a:ext>
            </a:extLst>
          </a:blip>
          <a:srcRect t="-1880" b="-1880"/>
          <a:stretch/>
        </p:blipFill>
        <p:spPr>
          <a:xfrm>
            <a:off x="520770" y="104106"/>
            <a:ext cx="1484997" cy="540000"/>
          </a:xfrm>
          <a:prstGeom prst="rect">
            <a:avLst/>
          </a:prstGeom>
        </p:spPr>
      </p:pic>
      <p:sp>
        <p:nvSpPr>
          <p:cNvPr id="5" name="TextBox 4">
            <a:extLst>
              <a:ext uri="{FF2B5EF4-FFF2-40B4-BE49-F238E27FC236}">
                <a16:creationId xmlns:a16="http://schemas.microsoft.com/office/drawing/2014/main" id="{3A0CDFDC-59F9-AD53-8D14-28AB826AEBCA}"/>
              </a:ext>
            </a:extLst>
          </p:cNvPr>
          <p:cNvSpPr txBox="1"/>
          <p:nvPr/>
        </p:nvSpPr>
        <p:spPr>
          <a:xfrm>
            <a:off x="567300" y="6404390"/>
            <a:ext cx="11135341" cy="369332"/>
          </a:xfrm>
          <a:prstGeom prst="rect">
            <a:avLst/>
          </a:prstGeom>
          <a:noFill/>
        </p:spPr>
        <p:txBody>
          <a:bodyPr wrap="square" lIns="0" tIns="0" rIns="0" bIns="0" anchor="b">
            <a:spAutoFit/>
          </a:bodyPr>
          <a:lstStyle/>
          <a:p>
            <a:pPr>
              <a:spcAft>
                <a:spcPts val="600"/>
              </a:spcAft>
              <a:defRPr/>
            </a:pPr>
            <a:r>
              <a:rPr lang="en-IN" sz="800" kern="400" dirty="0">
                <a:cs typeface="Gill Sans" panose="020B0502020104020203" pitchFamily="34" charset="-79"/>
              </a:rPr>
              <a:t>Securities and investment advisory services offered through Osaic FA, Inc., member FINRA/SIPC. Osaic FA is separately owned and other entities and/or marketing names, products or services referenced here are independent of Osaic FA. Osaic FA, Inc. and its representatives do not provide legal or tax advice.  You should consult a legal or tax advisor regarding any legal or tax information as it relates to your personal circumstances. The Business Intelligence Institute is an Osaic FA initiative focusing on business succession strategies. </a:t>
            </a:r>
            <a:r>
              <a:rPr lang="en-US" sz="800" dirty="0">
                <a:effectLst/>
                <a:ea typeface="PMingLiU" panose="02020500000000000000" pitchFamily="18" charset="-120"/>
                <a:cs typeface="FrutigerLTStd-Cn"/>
              </a:rPr>
              <a:t>CRN-4933508-090222 </a:t>
            </a:r>
            <a:r>
              <a:rPr lang="en-US" sz="800" dirty="0">
                <a:effectLst/>
                <a:ea typeface="PMingLiU" panose="02020500000000000000" pitchFamily="18" charset="-120"/>
              </a:rPr>
              <a:t> </a:t>
            </a:r>
            <a:endParaRPr lang="en-US" sz="800" kern="400" dirty="0">
              <a:cs typeface="Gill Sans" panose="020B0502020104020203" pitchFamily="34" charset="-79"/>
            </a:endParaRPr>
          </a:p>
        </p:txBody>
      </p:sp>
    </p:spTree>
    <p:extLst>
      <p:ext uri="{BB962C8B-B14F-4D97-AF65-F5344CB8AC3E}">
        <p14:creationId xmlns:p14="http://schemas.microsoft.com/office/powerpoint/2010/main" val="29045991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46CC2B3D-4001-7847-8C0B-9C9A0C875FD9}">
  <we:reference id="f1abd87f-a3ba-42fb-91d5-100000000000" version="1.0.0.7" store="EXCatalog" storeType="EXCatalog"/>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otalTime>290</TotalTime>
  <Words>515</Words>
  <Application>Microsoft Office PowerPoint</Application>
  <PresentationFormat>Widescreen</PresentationFormat>
  <Paragraphs>54</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PMingLiU</vt:lpstr>
      <vt:lpstr>Arial</vt:lpstr>
      <vt:lpstr>Calibri</vt:lpstr>
      <vt:lpstr>Calibri Light</vt:lpstr>
      <vt:lpstr>Georgia</vt:lpstr>
      <vt:lpstr>Gill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House, Caitlin</dc:creator>
  <cp:lastModifiedBy>Mccarthy, Christen</cp:lastModifiedBy>
  <cp:revision>16</cp:revision>
  <dcterms:created xsi:type="dcterms:W3CDTF">2022-04-27T18:58:11Z</dcterms:created>
  <dcterms:modified xsi:type="dcterms:W3CDTF">2024-08-06T16:11:57Z</dcterms:modified>
</cp:coreProperties>
</file>